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39014D-5DB0-406C-8442-E823FB1BBE04}"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9014D-5DB0-406C-8442-E823FB1BBE04}"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9014D-5DB0-406C-8442-E823FB1BBE04}"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39014D-5DB0-406C-8442-E823FB1BBE04}"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39014D-5DB0-406C-8442-E823FB1BBE04}" type="datetimeFigureOut">
              <a:rPr lang="en-US" smtClean="0"/>
              <a:t>9/29/2010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39014D-5DB0-406C-8442-E823FB1BBE04}" type="datetimeFigureOut">
              <a:rPr lang="en-US" smtClean="0"/>
              <a:t>9/29/2010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39014D-5DB0-406C-8442-E823FB1BBE04}" type="datetimeFigureOut">
              <a:rPr lang="en-US" smtClean="0"/>
              <a:t>9/29/2010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39014D-5DB0-406C-8442-E823FB1BBE04}" type="datetimeFigureOut">
              <a:rPr lang="en-US" smtClean="0"/>
              <a:t>9/29/2010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39014D-5DB0-406C-8442-E823FB1BBE04}" type="datetimeFigureOut">
              <a:rPr lang="en-US" smtClean="0"/>
              <a:t>9/29/2010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39014D-5DB0-406C-8442-E823FB1BBE04}" type="datetimeFigureOut">
              <a:rPr lang="en-US" smtClean="0"/>
              <a:t>9/29/2010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39014D-5DB0-406C-8442-E823FB1BBE04}" type="datetimeFigureOut">
              <a:rPr lang="en-US" smtClean="0"/>
              <a:t>9/29/2010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5FDA57-4C21-49AC-B3C5-09BBECFFEDD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39014D-5DB0-406C-8442-E823FB1BBE04}" type="datetimeFigureOut">
              <a:rPr lang="en-US" smtClean="0"/>
              <a:t>9/29/2010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FDA57-4C21-49AC-B3C5-09BBECFFED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4343400"/>
          </a:xfrm>
        </p:spPr>
        <p:txBody>
          <a:bodyPr>
            <a:normAutofit fontScale="90000"/>
          </a:bodyPr>
          <a:lstStyle/>
          <a:p>
            <a:r>
              <a:rPr lang="en-US" sz="6000" dirty="0" smtClean="0"/>
              <a:t/>
            </a:r>
            <a:br>
              <a:rPr lang="en-US" sz="6000" dirty="0" smtClean="0"/>
            </a:br>
            <a:r>
              <a:rPr lang="en-US" sz="6000" dirty="0" smtClean="0"/>
              <a:t>The </a:t>
            </a:r>
            <a:r>
              <a:rPr lang="en-US" sz="6000" dirty="0"/>
              <a:t>Need for Integration of </a:t>
            </a:r>
            <a:r>
              <a:rPr lang="en-US" sz="6000" dirty="0" smtClean="0"/>
              <a:t>Literacy and </a:t>
            </a:r>
            <a:r>
              <a:rPr lang="en-US" sz="6000" dirty="0"/>
              <a:t>Social </a:t>
            </a:r>
            <a:r>
              <a:rPr lang="en-US" sz="6000" dirty="0" smtClean="0"/>
              <a:t>Studies in </a:t>
            </a:r>
            <a:r>
              <a:rPr lang="en-US" sz="6000" dirty="0"/>
              <a:t>the </a:t>
            </a:r>
            <a:r>
              <a:rPr lang="en-US" sz="6000" dirty="0" smtClean="0"/>
              <a:t>K </a:t>
            </a:r>
            <a:r>
              <a:rPr lang="en-US" sz="6000" dirty="0"/>
              <a:t>Through Four Literacy Block</a:t>
            </a:r>
            <a:r>
              <a:rPr lang="en-US" dirty="0"/>
              <a:t/>
            </a:r>
            <a:br>
              <a:rPr lang="en-US" dirty="0"/>
            </a:br>
            <a:r>
              <a:rPr lang="en-US" dirty="0"/>
              <a:t/>
            </a:r>
            <a:br>
              <a:rPr lang="en-US" dirty="0"/>
            </a:br>
            <a:endParaRPr lang="en-US" dirty="0"/>
          </a:p>
        </p:txBody>
      </p:sp>
      <p:sp>
        <p:nvSpPr>
          <p:cNvPr id="3" name="Subtitle 2"/>
          <p:cNvSpPr>
            <a:spLocks noGrp="1"/>
          </p:cNvSpPr>
          <p:nvPr>
            <p:ph type="subTitle" idx="1"/>
          </p:nvPr>
        </p:nvSpPr>
        <p:spPr>
          <a:xfrm>
            <a:off x="1371600" y="4800600"/>
            <a:ext cx="5105400" cy="838200"/>
          </a:xfrm>
        </p:spPr>
        <p:txBody>
          <a:bodyPr>
            <a:normAutofit/>
          </a:bodyPr>
          <a:lstStyle/>
          <a:p>
            <a:r>
              <a:rPr lang="en-US" sz="2400" b="1" dirty="0" smtClean="0"/>
              <a:t>Michael Jones</a:t>
            </a:r>
            <a:br>
              <a:rPr lang="en-US" sz="2400" b="1" dirty="0" smtClean="0"/>
            </a:br>
            <a:r>
              <a:rPr lang="en-US" sz="2400" b="1" dirty="0" smtClean="0"/>
              <a:t>Wilmington College</a:t>
            </a:r>
            <a:endParaRPr lang="en-US" sz="2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935162"/>
          </a:xfrm>
        </p:spPr>
        <p:txBody>
          <a:bodyPr>
            <a:normAutofit/>
          </a:bodyPr>
          <a:lstStyle/>
          <a:p>
            <a:r>
              <a:rPr lang="en-US" b="1" dirty="0"/>
              <a:t>What Happened to Social Studies?</a:t>
            </a:r>
            <a:br>
              <a:rPr lang="en-US" b="1" dirty="0"/>
            </a:br>
            <a:r>
              <a:rPr lang="en-US" dirty="0"/>
              <a:t>The Disappearing </a:t>
            </a:r>
            <a:r>
              <a:rPr lang="en-US" dirty="0" smtClean="0"/>
              <a:t>Curriculum</a:t>
            </a:r>
            <a:br>
              <a:rPr lang="en-US" dirty="0" smtClean="0"/>
            </a:br>
            <a:r>
              <a:rPr lang="en-US" sz="2200" dirty="0" smtClean="0"/>
              <a:t>By</a:t>
            </a:r>
            <a:r>
              <a:rPr lang="en-US" sz="2200" dirty="0"/>
              <a:t> MARGIT E. </a:t>
            </a:r>
            <a:r>
              <a:rPr lang="en-US" sz="2200" dirty="0" err="1"/>
              <a:t>McGUIRE</a:t>
            </a:r>
            <a:endParaRPr lang="en-US" sz="2200" dirty="0"/>
          </a:p>
        </p:txBody>
      </p:sp>
      <p:sp>
        <p:nvSpPr>
          <p:cNvPr id="3" name="Content Placeholder 2"/>
          <p:cNvSpPr>
            <a:spLocks noGrp="1"/>
          </p:cNvSpPr>
          <p:nvPr>
            <p:ph idx="1"/>
          </p:nvPr>
        </p:nvSpPr>
        <p:spPr>
          <a:xfrm>
            <a:off x="457200" y="2667000"/>
            <a:ext cx="8229600" cy="3763963"/>
          </a:xfrm>
        </p:spPr>
        <p:txBody>
          <a:bodyPr>
            <a:normAutofit fontScale="77500" lnSpcReduction="20000"/>
          </a:bodyPr>
          <a:lstStyle/>
          <a:p>
            <a:r>
              <a:rPr lang="en-US" sz="2800" dirty="0" smtClean="0"/>
              <a:t>Teaching </a:t>
            </a:r>
            <a:r>
              <a:rPr lang="en-US" sz="2800" dirty="0"/>
              <a:t>civic education can’t </a:t>
            </a:r>
            <a:r>
              <a:rPr lang="en-US" sz="2800" dirty="0" smtClean="0"/>
              <a:t>wait until </a:t>
            </a:r>
            <a:r>
              <a:rPr lang="en-US" sz="2800" dirty="0"/>
              <a:t>high </a:t>
            </a:r>
            <a:r>
              <a:rPr lang="en-US" sz="2800" dirty="0" smtClean="0"/>
              <a:t>school</a:t>
            </a:r>
          </a:p>
          <a:p>
            <a:endParaRPr lang="en-US" sz="2800" dirty="0" smtClean="0"/>
          </a:p>
          <a:p>
            <a:r>
              <a:rPr lang="en-US" sz="2800" dirty="0" smtClean="0"/>
              <a:t>Administrators</a:t>
            </a:r>
            <a:r>
              <a:rPr lang="en-US" sz="2800" dirty="0"/>
              <a:t>, </a:t>
            </a:r>
            <a:r>
              <a:rPr lang="en-US" sz="2800" dirty="0" smtClean="0"/>
              <a:t>feeling the </a:t>
            </a:r>
            <a:r>
              <a:rPr lang="en-US" sz="2800" dirty="0"/>
              <a:t>pressure, organized the school day so that </a:t>
            </a:r>
            <a:r>
              <a:rPr lang="en-US" sz="2800" dirty="0" smtClean="0"/>
              <a:t>substantial time </a:t>
            </a:r>
            <a:r>
              <a:rPr lang="en-US" sz="2800" dirty="0"/>
              <a:t>was placed on literacy and mathematics </a:t>
            </a:r>
            <a:r>
              <a:rPr lang="en-US" sz="2800" dirty="0" smtClean="0"/>
              <a:t>to the </a:t>
            </a:r>
            <a:r>
              <a:rPr lang="en-US" sz="2800" dirty="0"/>
              <a:t>exclusion of other subjects and even recess in </a:t>
            </a:r>
            <a:r>
              <a:rPr lang="en-US" sz="2800" dirty="0" smtClean="0"/>
              <a:t>some districts. </a:t>
            </a:r>
          </a:p>
          <a:p>
            <a:endParaRPr lang="en-US" sz="2800" dirty="0" smtClean="0"/>
          </a:p>
          <a:p>
            <a:r>
              <a:rPr lang="en-US" sz="2800" dirty="0" smtClean="0"/>
              <a:t>If </a:t>
            </a:r>
            <a:r>
              <a:rPr lang="en-US" sz="2800" dirty="0"/>
              <a:t>educators continue to narrow the curriculum, </a:t>
            </a:r>
            <a:r>
              <a:rPr lang="en-US" sz="2800" dirty="0" smtClean="0"/>
              <a:t>reading and </a:t>
            </a:r>
            <a:r>
              <a:rPr lang="en-US" sz="2800" dirty="0"/>
              <a:t>mathematics test scores may rise, but at </a:t>
            </a:r>
            <a:r>
              <a:rPr lang="en-US" sz="2800" dirty="0" smtClean="0"/>
              <a:t>what cost</a:t>
            </a:r>
            <a:r>
              <a:rPr lang="en-US" sz="2800" dirty="0"/>
              <a:t>? If our young people, particularly children in poverty</a:t>
            </a:r>
            <a:r>
              <a:rPr lang="en-US" sz="2800" dirty="0" smtClean="0"/>
              <a:t>, do </a:t>
            </a:r>
            <a:r>
              <a:rPr lang="en-US" sz="2800" dirty="0"/>
              <a:t>not understand or value our democracy </a:t>
            </a:r>
            <a:r>
              <a:rPr lang="en-US" sz="2800" dirty="0" smtClean="0"/>
              <a:t>and their </a:t>
            </a:r>
            <a:r>
              <a:rPr lang="en-US" sz="2800" dirty="0"/>
              <a:t>role in such a society and do not believe that </a:t>
            </a:r>
            <a:r>
              <a:rPr lang="en-US" sz="2800" dirty="0" smtClean="0"/>
              <a:t>they can </a:t>
            </a:r>
            <a:r>
              <a:rPr lang="en-US" sz="2800" dirty="0"/>
              <a:t>make a difference, why does school matter?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514600"/>
          </a:xfrm>
        </p:spPr>
        <p:txBody>
          <a:bodyPr>
            <a:normAutofit/>
          </a:bodyPr>
          <a:lstStyle/>
          <a:p>
            <a:r>
              <a:rPr lang="en-US" sz="4000" b="1" dirty="0"/>
              <a:t>No Social Studies Left Behind:</a:t>
            </a:r>
            <a:br>
              <a:rPr lang="en-US" sz="4000" b="1" dirty="0"/>
            </a:br>
            <a:r>
              <a:rPr lang="en-US" sz="4000" b="1" dirty="0"/>
              <a:t>Integrating Social Studies during the</a:t>
            </a:r>
            <a:br>
              <a:rPr lang="en-US" sz="4000" b="1" dirty="0"/>
            </a:br>
            <a:r>
              <a:rPr lang="en-US" sz="4000" b="1" dirty="0"/>
              <a:t>Elementary Literacy Block</a:t>
            </a:r>
            <a:r>
              <a:rPr lang="en-US" b="1" dirty="0"/>
              <a:t/>
            </a:r>
            <a:br>
              <a:rPr lang="en-US" b="1" dirty="0"/>
            </a:br>
            <a:r>
              <a:rPr lang="en-US" sz="2700" b="1" dirty="0"/>
              <a:t>Leah H. </a:t>
            </a:r>
            <a:r>
              <a:rPr lang="en-US" sz="2700" b="1" dirty="0" err="1"/>
              <a:t>Kinniburgh</a:t>
            </a:r>
            <a:endParaRPr lang="en-US" sz="2700" dirty="0"/>
          </a:p>
        </p:txBody>
      </p:sp>
      <p:sp>
        <p:nvSpPr>
          <p:cNvPr id="3" name="Content Placeholder 2"/>
          <p:cNvSpPr>
            <a:spLocks noGrp="1"/>
          </p:cNvSpPr>
          <p:nvPr>
            <p:ph idx="1"/>
          </p:nvPr>
        </p:nvSpPr>
        <p:spPr>
          <a:xfrm>
            <a:off x="457200" y="2514600"/>
            <a:ext cx="8229600" cy="4191000"/>
          </a:xfrm>
        </p:spPr>
        <p:txBody>
          <a:bodyPr>
            <a:normAutofit fontScale="77500" lnSpcReduction="20000"/>
          </a:bodyPr>
          <a:lstStyle/>
          <a:p>
            <a:r>
              <a:rPr lang="en-US" dirty="0" smtClean="0"/>
              <a:t>Elementary classroom teachers are required by state law to teach the social studies standards as outlined in their state curriculum guides, it has become increasingly common for teachers to ignore these mandates and design a curriculum solely around reading and math</a:t>
            </a:r>
          </a:p>
          <a:p>
            <a:r>
              <a:rPr lang="en-US" dirty="0" smtClean="0"/>
              <a:t>Teachers need to remember that if an activity does not support the teaching of standards, it is wasting valuable instructional time.</a:t>
            </a:r>
          </a:p>
          <a:p>
            <a:r>
              <a:rPr lang="en-US" dirty="0" smtClean="0"/>
              <a:t>Using the literacy </a:t>
            </a:r>
            <a:r>
              <a:rPr lang="en-US" dirty="0"/>
              <a:t>block</a:t>
            </a:r>
            <a:r>
              <a:rPr lang="en-US" b="1" dirty="0"/>
              <a:t>, the 90 to 120 minute time </a:t>
            </a:r>
            <a:r>
              <a:rPr lang="en-US" b="1" dirty="0" smtClean="0"/>
              <a:t>period </a:t>
            </a:r>
            <a:r>
              <a:rPr lang="en-US" dirty="0" smtClean="0"/>
              <a:t>specifically </a:t>
            </a:r>
            <a:r>
              <a:rPr lang="en-US" dirty="0"/>
              <a:t>dedicated to literacy instruction </a:t>
            </a:r>
            <a:r>
              <a:rPr lang="en-US" dirty="0" smtClean="0"/>
              <a:t>in elementary </a:t>
            </a:r>
            <a:r>
              <a:rPr lang="en-US" dirty="0"/>
              <a:t>schools, to integrate social studies </a:t>
            </a:r>
            <a:r>
              <a:rPr lang="en-US" dirty="0" smtClean="0"/>
              <a:t>and reading </a:t>
            </a:r>
            <a:r>
              <a:rPr lang="en-US" dirty="0"/>
              <a:t>is one solution to this problem</a:t>
            </a:r>
            <a:r>
              <a:rPr lang="en-US" dirty="0" smtClean="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828800"/>
          </a:xfrm>
        </p:spPr>
        <p:txBody>
          <a:bodyPr>
            <a:normAutofit fontScale="90000"/>
          </a:bodyPr>
          <a:lstStyle/>
          <a:p>
            <a:r>
              <a:rPr lang="en-US" dirty="0"/>
              <a:t>Revisiting Curriculum Integration:</a:t>
            </a:r>
            <a:br>
              <a:rPr lang="en-US" dirty="0"/>
            </a:br>
            <a:r>
              <a:rPr lang="en-US" dirty="0"/>
              <a:t>A Fresh Look at an Old Idea</a:t>
            </a:r>
            <a:br>
              <a:rPr lang="en-US" dirty="0"/>
            </a:br>
            <a:r>
              <a:rPr lang="en-US" dirty="0"/>
              <a:t>ELIZABETH R. HINDE</a:t>
            </a:r>
          </a:p>
        </p:txBody>
      </p:sp>
      <p:sp>
        <p:nvSpPr>
          <p:cNvPr id="3" name="Content Placeholder 2"/>
          <p:cNvSpPr>
            <a:spLocks noGrp="1"/>
          </p:cNvSpPr>
          <p:nvPr>
            <p:ph idx="1"/>
          </p:nvPr>
        </p:nvSpPr>
        <p:spPr>
          <a:xfrm>
            <a:off x="457200" y="1905000"/>
            <a:ext cx="8229600" cy="4648200"/>
          </a:xfrm>
        </p:spPr>
        <p:txBody>
          <a:bodyPr>
            <a:normAutofit fontScale="85000" lnSpcReduction="10000"/>
          </a:bodyPr>
          <a:lstStyle/>
          <a:p>
            <a:r>
              <a:rPr lang="en-US" dirty="0" smtClean="0"/>
              <a:t>A </a:t>
            </a:r>
            <a:r>
              <a:rPr lang="en-US" dirty="0"/>
              <a:t>curriculum </a:t>
            </a:r>
            <a:r>
              <a:rPr lang="en-US" dirty="0" smtClean="0"/>
              <a:t>approach </a:t>
            </a:r>
            <a:r>
              <a:rPr lang="en-US" dirty="0"/>
              <a:t>is not </a:t>
            </a:r>
            <a:r>
              <a:rPr lang="en-US" dirty="0" smtClean="0"/>
              <a:t>to eliminate </a:t>
            </a:r>
            <a:r>
              <a:rPr lang="en-US" dirty="0"/>
              <a:t>the individual disciplines but </a:t>
            </a:r>
            <a:r>
              <a:rPr lang="en-US" dirty="0" smtClean="0"/>
              <a:t>to use </a:t>
            </a:r>
            <a:r>
              <a:rPr lang="en-US" dirty="0"/>
              <a:t>them in </a:t>
            </a:r>
            <a:r>
              <a:rPr lang="en-US" dirty="0" smtClean="0"/>
              <a:t>combination</a:t>
            </a:r>
          </a:p>
          <a:p>
            <a:r>
              <a:rPr lang="en-US" dirty="0"/>
              <a:t>Fusion design of </a:t>
            </a:r>
            <a:r>
              <a:rPr lang="en-US" dirty="0" smtClean="0"/>
              <a:t>curriculum integration </a:t>
            </a:r>
            <a:r>
              <a:rPr lang="en-US" dirty="0"/>
              <a:t>merges related subjects </a:t>
            </a:r>
            <a:r>
              <a:rPr lang="en-US" dirty="0" smtClean="0"/>
              <a:t>into a </a:t>
            </a:r>
            <a:r>
              <a:rPr lang="en-US" dirty="0"/>
              <a:t>new subject</a:t>
            </a:r>
            <a:r>
              <a:rPr lang="en-US" dirty="0" smtClean="0"/>
              <a:t>. </a:t>
            </a:r>
            <a:r>
              <a:rPr lang="en-US" dirty="0"/>
              <a:t>Fusion </a:t>
            </a:r>
            <a:r>
              <a:rPr lang="en-US" dirty="0" smtClean="0"/>
              <a:t>model attempts </a:t>
            </a:r>
            <a:r>
              <a:rPr lang="en-US" dirty="0"/>
              <a:t>to create generalizations </a:t>
            </a:r>
            <a:r>
              <a:rPr lang="en-US" dirty="0" smtClean="0"/>
              <a:t>in children’s </a:t>
            </a:r>
            <a:r>
              <a:rPr lang="en-US" dirty="0"/>
              <a:t>minds, such as “the </a:t>
            </a:r>
            <a:r>
              <a:rPr lang="en-US" dirty="0" smtClean="0"/>
              <a:t>decisions of </a:t>
            </a:r>
            <a:r>
              <a:rPr lang="en-US" dirty="0"/>
              <a:t>human beings influence the </a:t>
            </a:r>
            <a:r>
              <a:rPr lang="en-US" dirty="0" smtClean="0"/>
              <a:t>survival of </a:t>
            </a:r>
            <a:r>
              <a:rPr lang="en-US" dirty="0"/>
              <a:t>other living </a:t>
            </a:r>
            <a:r>
              <a:rPr lang="en-US" dirty="0" smtClean="0"/>
              <a:t>things</a:t>
            </a:r>
          </a:p>
          <a:p>
            <a:r>
              <a:rPr lang="en-US" dirty="0" smtClean="0"/>
              <a:t>Teachers arrange </a:t>
            </a:r>
            <a:r>
              <a:rPr lang="en-US" dirty="0"/>
              <a:t>concepts so that similar </a:t>
            </a:r>
            <a:r>
              <a:rPr lang="en-US" dirty="0" smtClean="0"/>
              <a:t>learning activities </a:t>
            </a:r>
            <a:r>
              <a:rPr lang="en-US" dirty="0"/>
              <a:t>relate to one another. The </a:t>
            </a:r>
            <a:r>
              <a:rPr lang="en-US" dirty="0" smtClean="0"/>
              <a:t>subject divisions </a:t>
            </a:r>
            <a:r>
              <a:rPr lang="en-US" dirty="0"/>
              <a:t>are retained, but </a:t>
            </a:r>
            <a:r>
              <a:rPr lang="en-US" dirty="0" smtClean="0"/>
              <a:t>relationships are </a:t>
            </a:r>
            <a:r>
              <a:rPr lang="en-US" dirty="0"/>
              <a:t>developed among </a:t>
            </a:r>
            <a:r>
              <a:rPr lang="en-US" dirty="0" smtClean="0"/>
              <a:t>them</a:t>
            </a:r>
            <a:r>
              <a:rPr lang="en-US" dirty="0" smtClean="0"/>
              <a:t> in the</a:t>
            </a:r>
            <a:r>
              <a:rPr lang="en-US" dirty="0" smtClean="0"/>
              <a:t> curriculum integration </a:t>
            </a:r>
            <a:r>
              <a:rPr lang="en-US" dirty="0"/>
              <a:t>continuum</a:t>
            </a:r>
            <a:r>
              <a:rPr lang="en-US" dirty="0" smtClean="0"/>
              <a:t>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133600"/>
          </a:xfrm>
        </p:spPr>
        <p:txBody>
          <a:bodyPr>
            <a:normAutofit fontScale="90000"/>
          </a:bodyPr>
          <a:lstStyle/>
          <a:p>
            <a:r>
              <a:rPr lang="en-US" dirty="0" smtClean="0"/>
              <a:t/>
            </a:r>
            <a:br>
              <a:rPr lang="en-US" dirty="0" smtClean="0"/>
            </a:br>
            <a:r>
              <a:rPr lang="en-US" dirty="0" smtClean="0"/>
              <a:t>The </a:t>
            </a:r>
            <a:r>
              <a:rPr lang="en-US" dirty="0"/>
              <a:t>Need for Integration of Literacy and Social </a:t>
            </a:r>
            <a:r>
              <a:rPr lang="en-US" dirty="0" smtClean="0"/>
              <a:t>Studies in </a:t>
            </a:r>
            <a:r>
              <a:rPr lang="en-US" dirty="0"/>
              <a:t>the K Through Four Literacy Block</a:t>
            </a:r>
            <a:br>
              <a:rPr lang="en-US" dirty="0"/>
            </a:br>
            <a:endParaRPr lang="en-US" dirty="0"/>
          </a:p>
        </p:txBody>
      </p:sp>
      <p:sp>
        <p:nvSpPr>
          <p:cNvPr id="3" name="Content Placeholder 2"/>
          <p:cNvSpPr>
            <a:spLocks noGrp="1"/>
          </p:cNvSpPr>
          <p:nvPr>
            <p:ph idx="1"/>
          </p:nvPr>
        </p:nvSpPr>
        <p:spPr>
          <a:xfrm>
            <a:off x="457200" y="2209800"/>
            <a:ext cx="8229600" cy="3916363"/>
          </a:xfrm>
        </p:spPr>
        <p:txBody>
          <a:bodyPr>
            <a:normAutofit fontScale="92500" lnSpcReduction="10000"/>
          </a:bodyPr>
          <a:lstStyle/>
          <a:p>
            <a:r>
              <a:rPr lang="en-US" dirty="0"/>
              <a:t>The current problems with the integrated teaching methods are that the teachers today are more worried about the letter of the law in meeting state standards in literacy and mathematics that social studies are being cut out of the curriculum almost completely</a:t>
            </a:r>
            <a:r>
              <a:rPr lang="en-US" dirty="0" smtClean="0"/>
              <a:t>.</a:t>
            </a:r>
          </a:p>
          <a:p>
            <a:r>
              <a:rPr lang="en-US" dirty="0" smtClean="0"/>
              <a:t>It </a:t>
            </a:r>
            <a:r>
              <a:rPr lang="en-US" dirty="0"/>
              <a:t>is possible to include social studies within literacy block of teaching skills interactively, making the students want to be more </a:t>
            </a:r>
            <a:r>
              <a:rPr lang="en-US" dirty="0" err="1"/>
              <a:t>enguaged</a:t>
            </a:r>
            <a:r>
              <a:rPr 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dirty="0" smtClean="0"/>
              <a:t>Examples of Integration</a:t>
            </a:r>
            <a:endParaRPr lang="en-US" dirty="0"/>
          </a:p>
        </p:txBody>
      </p:sp>
      <p:sp>
        <p:nvSpPr>
          <p:cNvPr id="3" name="Content Placeholder 2"/>
          <p:cNvSpPr>
            <a:spLocks noGrp="1"/>
          </p:cNvSpPr>
          <p:nvPr>
            <p:ph idx="1"/>
          </p:nvPr>
        </p:nvSpPr>
        <p:spPr>
          <a:xfrm>
            <a:off x="457200" y="914400"/>
            <a:ext cx="8229600" cy="5638800"/>
          </a:xfrm>
        </p:spPr>
        <p:txBody>
          <a:bodyPr>
            <a:normAutofit fontScale="62500" lnSpcReduction="20000"/>
          </a:bodyPr>
          <a:lstStyle/>
          <a:p>
            <a:r>
              <a:rPr lang="en-US" dirty="0" smtClean="0"/>
              <a:t>If </a:t>
            </a:r>
            <a:r>
              <a:rPr lang="en-US" dirty="0"/>
              <a:t>you are covering the Pilgrims landing with a group of students, you could have the students divide into groups and discuss what they know or think know about the Pilgrims landing, an example of anticipation guides.  After the discussion, have the students form questions based on their discussion. Have the students read the selected passage out loud in class with the teacher assisting where necessary joining in group discussion.  Once the reading is completed, address the questions that the students had previously listed causing the use of grand conversations.  Through class discussion, cover each of the questions and finish the lesson by having the students write a comparative list showing what they thought they knew prior </a:t>
            </a:r>
            <a:endParaRPr lang="en-US" dirty="0" smtClean="0"/>
          </a:p>
          <a:p>
            <a:r>
              <a:rPr lang="en-US" dirty="0" smtClean="0"/>
              <a:t>Students </a:t>
            </a:r>
            <a:r>
              <a:rPr lang="en-US" dirty="0"/>
              <a:t>were asked to design the park in each of the classrooms.  The students had to design a park as a group in all four of the classes the students learn to work together and decide through compromise what was going to be in their park.  During this exercise the students were required to look at all aspects involved in designing and building the park.  We’re literacy came into play was through the new vocabulary introduced during this project.  Through the use of word banks, visual aids, and text all the curriculum skills for literacy were accomplished.  The completed park projects were displayed on the walls of each classroom.” The literacy skills were developed such as listening with a purpose, noting details, and visualizing.”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dirty="0" smtClean="0"/>
              <a:t>Conclusion</a:t>
            </a:r>
            <a:endParaRPr lang="en-US" dirty="0"/>
          </a:p>
        </p:txBody>
      </p:sp>
      <p:sp>
        <p:nvSpPr>
          <p:cNvPr id="3" name="Content Placeholder 2"/>
          <p:cNvSpPr>
            <a:spLocks noGrp="1"/>
          </p:cNvSpPr>
          <p:nvPr>
            <p:ph idx="1"/>
          </p:nvPr>
        </p:nvSpPr>
        <p:spPr>
          <a:xfrm>
            <a:off x="457200" y="1066800"/>
            <a:ext cx="8229600" cy="5059363"/>
          </a:xfrm>
        </p:spPr>
        <p:txBody>
          <a:bodyPr>
            <a:normAutofit fontScale="62500" lnSpcReduction="20000"/>
          </a:bodyPr>
          <a:lstStyle/>
          <a:p>
            <a:r>
              <a:rPr lang="en-US" dirty="0"/>
              <a:t>What is needed to fix this problem is for teachers to start thinking outside the box.  The way the integrated curriculum is being taught in the lower grade levels today is not helping students learn what is needed</a:t>
            </a:r>
            <a:r>
              <a:rPr lang="en-US" dirty="0" smtClean="0"/>
              <a:t>.</a:t>
            </a:r>
          </a:p>
          <a:p>
            <a:r>
              <a:rPr lang="en-US" dirty="0" smtClean="0"/>
              <a:t> </a:t>
            </a:r>
            <a:r>
              <a:rPr lang="en-US" dirty="0"/>
              <a:t>Instead of teaching social studies in the lower grades as should be done the students are being taught basics of social studies in middle and high </a:t>
            </a:r>
            <a:r>
              <a:rPr lang="en-US" dirty="0" smtClean="0"/>
              <a:t>school.</a:t>
            </a:r>
            <a:r>
              <a:rPr lang="en-US" dirty="0"/>
              <a:t> </a:t>
            </a:r>
            <a:endParaRPr lang="en-US" dirty="0" smtClean="0"/>
          </a:p>
          <a:p>
            <a:r>
              <a:rPr lang="en-US" dirty="0" smtClean="0"/>
              <a:t>These </a:t>
            </a:r>
            <a:r>
              <a:rPr lang="en-US" dirty="0"/>
              <a:t>articles (</a:t>
            </a:r>
            <a:r>
              <a:rPr lang="en-US" dirty="0" err="1"/>
              <a:t>Hinde</a:t>
            </a:r>
            <a:r>
              <a:rPr lang="en-US" dirty="0"/>
              <a:t>, 2005, </a:t>
            </a:r>
            <a:r>
              <a:rPr lang="en-US" dirty="0" err="1"/>
              <a:t>Kinniburgh</a:t>
            </a:r>
            <a:r>
              <a:rPr lang="en-US" dirty="0"/>
              <a:t>, 2008, </a:t>
            </a:r>
            <a:r>
              <a:rPr lang="en-US" dirty="0" err="1"/>
              <a:t>Mcguire</a:t>
            </a:r>
            <a:r>
              <a:rPr lang="en-US" dirty="0"/>
              <a:t>, 2008) all depict the situation that is growing in our society due to removal of social studies from the curriculum in grades K through four. </a:t>
            </a:r>
            <a:endParaRPr lang="en-US" dirty="0" smtClean="0"/>
          </a:p>
          <a:p>
            <a:r>
              <a:rPr lang="en-US" dirty="0" smtClean="0"/>
              <a:t>Teaching </a:t>
            </a:r>
            <a:r>
              <a:rPr lang="en-US" dirty="0"/>
              <a:t>social studies must incorporate ideas and situations that cause the student to think about the topic and questioning the ideas relating to the topic.  It is not enough for students to memorize materials for test purposes only.  Social studies are the ideas and beliefs behind who we are, and where we have been, which leads to thought of where we are going. </a:t>
            </a:r>
            <a:endParaRPr lang="en-US" dirty="0" smtClean="0"/>
          </a:p>
          <a:p>
            <a:r>
              <a:rPr lang="en-US" dirty="0" smtClean="0"/>
              <a:t>All these articles also agree that incorporating social studies into the literacy block of learning can be achieved while upholding all the requirements and standards attached to </a:t>
            </a:r>
            <a:r>
              <a:rPr lang="en-US" smtClean="0"/>
              <a:t>both subjects.</a:t>
            </a:r>
            <a:endParaRPr lang="en-US"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843</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 The Need for Integration of Literacy and Social Studies in the K Through Four Literacy Block  </vt:lpstr>
      <vt:lpstr>What Happened to Social Studies? The Disappearing Curriculum By MARGIT E. McGUIRE</vt:lpstr>
      <vt:lpstr>No Social Studies Left Behind: Integrating Social Studies during the Elementary Literacy Block Leah H. Kinniburgh</vt:lpstr>
      <vt:lpstr>Revisiting Curriculum Integration: A Fresh Look at an Old Idea ELIZABETH R. HINDE</vt:lpstr>
      <vt:lpstr> The Need for Integration of Literacy and Social Studies in the K Through Four Literacy Block </vt:lpstr>
      <vt:lpstr>Examples of Integration</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Need for Integration of Literacy and Social Studies in the K Through Four Literacy Block</dc:title>
  <dc:creator>Michael Jones</dc:creator>
  <cp:lastModifiedBy>Michael Jones</cp:lastModifiedBy>
  <cp:revision>7</cp:revision>
  <dcterms:created xsi:type="dcterms:W3CDTF">2010-09-29T23:51:49Z</dcterms:created>
  <dcterms:modified xsi:type="dcterms:W3CDTF">2010-09-30T00:56:35Z</dcterms:modified>
</cp:coreProperties>
</file>